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20" Type="http://schemas.openxmlformats.org/officeDocument/2006/relationships/slide" Target="slides/slide1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schemas.openxmlformats.org/officeDocument/2006/relationships/slide" Target="slides/slide39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png>
</file>

<file path=ppt/media/image5.png>
</file>

<file path=ppt/media/image50.jp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Google Shape;3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c55a4e8_25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6c55a4e8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c55a4e8_26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6c55a4e8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c55a4e8_26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6c55a4e8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6c55a4e8_27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6c55a4e8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6c55a4e8_28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6c55a4e8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6c55a4e8_28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6c55a4e8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6c55a4e8_29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6c55a4e8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6c55a4e8_29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6c55a4e8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6c55a4e8_2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6c55a4e8_2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c55a4e8_21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c55a4e8_2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6c55a4e8_215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36c55a4e8_2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6c55a4e8_21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6c55a4e8_2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6c55a4e8_21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6c55a4e8_2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6c55a4e8_21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6c55a4e8_2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6c55a4e8_21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6c55a4e8_2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6c55a4e8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6c55a4e8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6c55a4e8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6c55a4e8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6c55a4e8_2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6c55a4e8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6c55a4e8_2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6c55a4e8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6c55a4e8_2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6c55a4e8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6c55a4e8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6c55a4e8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6c55a4e8_0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36c55a4e8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6c55a4e8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6c55a4e8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6c55a4e8_2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6c55a4e8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6c55a4e8_220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6c55a4e8_2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6c55a4e8_219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6c55a4e8_2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6c55a4e8_22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6c55a4e8_2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6c55a4e8_22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6c55a4e8_2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6c55a4e8_22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6c55a4e8_2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6c55a4e8_22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6c55a4e8_2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c55a4e8_22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c55a4e8_2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6c55a4e8_0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6c55a4e8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6c55a4e8_0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6c55a4e8_0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c55a4e8_0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c55a4e8_0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6c55a4e8_218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6c55a4e8_2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6c55a4e8_0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6c55a4e8_0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6c55a4e8_06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6c55a4e8_0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c55a4e8_25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c55a4e8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3" name="Google Shape;23;p4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31" name="Google Shape;31;p6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abel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3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6.png"/><Relationship Id="rId4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png"/><Relationship Id="rId4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3.pn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5.png"/><Relationship Id="rId4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9.png"/><Relationship Id="rId4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8.png"/><Relationship Id="rId4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7.png"/><Relationship Id="rId4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2.png"/><Relationship Id="rId4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4.png"/><Relationship Id="rId4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6.png"/><Relationship Id="rId4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2.png"/><Relationship Id="rId4" Type="http://schemas.openxmlformats.org/officeDocument/2006/relationships/image" Target="../media/image3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1.png"/><Relationship Id="rId4" Type="http://schemas.openxmlformats.org/officeDocument/2006/relationships/image" Target="../media/image3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9.png"/><Relationship Id="rId4" Type="http://schemas.openxmlformats.org/officeDocument/2006/relationships/image" Target="../media/image4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yourkit.com/download/" TargetMode="External"/><Relationship Id="rId4" Type="http://schemas.openxmlformats.org/officeDocument/2006/relationships/image" Target="../media/image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5.png"/><Relationship Id="rId4" Type="http://schemas.openxmlformats.org/officeDocument/2006/relationships/image" Target="../media/image4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6.png"/><Relationship Id="rId4" Type="http://schemas.openxmlformats.org/officeDocument/2006/relationships/image" Target="../media/image5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0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7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9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Profiling Tools</a:t>
            </a:r>
            <a:endParaRPr/>
          </a:p>
        </p:txBody>
      </p:sp>
      <p:sp>
        <p:nvSpPr>
          <p:cNvPr id="39" name="Google Shape;39;p8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YourKit , JProfiler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CPU Telemetry(contd.)</a:t>
            </a:r>
            <a:endParaRPr/>
          </a:p>
        </p:txBody>
      </p:sp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Method List</a:t>
            </a:r>
            <a:endParaRPr sz="2000"/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790425"/>
            <a:ext cx="8229600" cy="313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CPU Telemetry(contd.)</a:t>
            </a:r>
            <a:endParaRPr/>
          </a:p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Stack Traces</a:t>
            </a:r>
            <a:endParaRPr sz="2000"/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817850"/>
            <a:ext cx="8229600" cy="310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CPU Telemetry(contd.)</a:t>
            </a:r>
            <a:endParaRPr/>
          </a:p>
        </p:txBody>
      </p:sp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CPU Usage Estimations</a:t>
            </a:r>
            <a:endParaRPr sz="2000"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888" y="1781300"/>
            <a:ext cx="7732224" cy="314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Sampling and Tracing</a:t>
            </a:r>
            <a:endParaRPr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457200" y="1200150"/>
            <a:ext cx="8229600" cy="3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Two available measurement modes: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Sampling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Tracing.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When sampling is used, the profiler periodically stacks of running threads to estimate the slowest part of the code.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Sampling is typically the best option when your goal is to locate and discover performance bottlenecks.With sampling, the profiler adds virtually no overhead to the profiled application.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When tracing is used, the profiler instruments the bytecode of the profiled application for recording thread CPU timespent inside each profiled method.Both times and invocation counts are available.</a:t>
            </a:r>
            <a:endParaRPr sz="2000"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Sampling and Tracing(contd.)</a:t>
            </a:r>
            <a:endParaRPr/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 Phoenix with YOURKIT</a:t>
            </a:r>
            <a:endParaRPr/>
          </a:p>
        </p:txBody>
      </p:sp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Most exciting feature for getting all the details of the flow.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Follow simple steps: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Click on Stop CPU Profiling Icon(So that everything is reset).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Click on Start CPU Profiling Icon.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Perform the steps of the flow in your browser.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Click on the ‘Record Snapshots’ icon.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The snapshot is recorded.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Examine the snapshots for all the information for the flow.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	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					</a:t>
            </a:r>
            <a:r>
              <a:rPr lang="en"/>
              <a:t>Easy as you like :)</a:t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 using Snapshots</a:t>
            </a:r>
            <a:endParaRPr/>
          </a:p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 using Snapshots(contd.)</a:t>
            </a:r>
            <a:endParaRPr/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 using Snapshots(contd.)</a:t>
            </a:r>
            <a:endParaRPr/>
          </a:p>
        </p:txBody>
      </p:sp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 using Snapshots(contd.)</a:t>
            </a:r>
            <a:endParaRPr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8500" y="2642963"/>
            <a:ext cx="2286000" cy="92392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/>
          <p:nvPr/>
        </p:nvSpPr>
        <p:spPr>
          <a:xfrm>
            <a:off x="1472275" y="1357425"/>
            <a:ext cx="63876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YourKit</a:t>
            </a:r>
            <a:endParaRPr sz="6000"/>
          </a:p>
        </p:txBody>
      </p:sp>
      <p:pic>
        <p:nvPicPr>
          <p:cNvPr id="46" name="Google Shape;46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4575" y="1176150"/>
            <a:ext cx="923925" cy="9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 using Snapshots(contd.)</a:t>
            </a:r>
            <a:endParaRPr/>
          </a:p>
        </p:txBody>
      </p:sp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 using Snapshots(contd.)</a:t>
            </a:r>
            <a:endParaRPr/>
          </a:p>
        </p:txBody>
      </p:sp>
      <p:sp>
        <p:nvSpPr>
          <p:cNvPr id="189" name="Google Shape;189;p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 using Snapshots(contd.)</a:t>
            </a:r>
            <a:endParaRPr/>
          </a:p>
        </p:txBody>
      </p:sp>
      <p:sp>
        <p:nvSpPr>
          <p:cNvPr id="197" name="Google Shape;197;p2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 using Snapshots(contd.)</a:t>
            </a:r>
            <a:endParaRPr/>
          </a:p>
        </p:txBody>
      </p:sp>
      <p:sp>
        <p:nvSpPr>
          <p:cNvPr id="205" name="Google Shape;205;p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Profiling(contd.)</a:t>
            </a:r>
            <a:endParaRPr/>
          </a:p>
        </p:txBody>
      </p:sp>
      <p:sp>
        <p:nvSpPr>
          <p:cNvPr id="213" name="Google Shape;213;p3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Threads Profiling</a:t>
            </a:r>
            <a:endParaRPr sz="2000"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625" y="1817850"/>
            <a:ext cx="6599473" cy="310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Profiling(contd.)</a:t>
            </a:r>
            <a:endParaRPr/>
          </a:p>
        </p:txBody>
      </p:sp>
      <p:sp>
        <p:nvSpPr>
          <p:cNvPr id="221" name="Google Shape;221;p3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Deadlock</a:t>
            </a:r>
            <a:endParaRPr sz="2000"/>
          </a:p>
        </p:txBody>
      </p:sp>
      <p:pic>
        <p:nvPicPr>
          <p:cNvPr id="222" name="Google Shape;22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875" y="1763000"/>
            <a:ext cx="7156750" cy="321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Profiling(contd.)</a:t>
            </a:r>
            <a:endParaRPr/>
          </a:p>
        </p:txBody>
      </p:sp>
      <p:sp>
        <p:nvSpPr>
          <p:cNvPr id="229" name="Google Shape;229;p33"/>
          <p:cNvSpPr txBox="1"/>
          <p:nvPr>
            <p:ph idx="1" type="body"/>
          </p:nvPr>
        </p:nvSpPr>
        <p:spPr>
          <a:xfrm>
            <a:off x="457200" y="1200150"/>
            <a:ext cx="8229600" cy="38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Memory Profiling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30" name="Google Shape;23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300" y="1717350"/>
            <a:ext cx="6873523" cy="319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Profiling(contd.)</a:t>
            </a:r>
            <a:endParaRPr/>
          </a:p>
        </p:txBody>
      </p:sp>
      <p:sp>
        <p:nvSpPr>
          <p:cNvPr id="237" name="Google Shape;237;p34"/>
          <p:cNvSpPr txBox="1"/>
          <p:nvPr>
            <p:ph idx="1" type="body"/>
          </p:nvPr>
        </p:nvSpPr>
        <p:spPr>
          <a:xfrm>
            <a:off x="457200" y="1200150"/>
            <a:ext cx="8229600" cy="37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Garbage Collection Profiling</a:t>
            </a:r>
            <a:endParaRPr sz="2000"/>
          </a:p>
        </p:txBody>
      </p:sp>
      <p:pic>
        <p:nvPicPr>
          <p:cNvPr id="238" name="Google Shape;23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625" y="1726475"/>
            <a:ext cx="7536301" cy="320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Profiling(contd.)</a:t>
            </a:r>
            <a:endParaRPr/>
          </a:p>
        </p:txBody>
      </p:sp>
      <p:sp>
        <p:nvSpPr>
          <p:cNvPr id="245" name="Google Shape;245;p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Exceptions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46" name="Google Shape;24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825" y="1740225"/>
            <a:ext cx="7563701" cy="318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Profiling(contd.)</a:t>
            </a:r>
            <a:endParaRPr/>
          </a:p>
        </p:txBody>
      </p:sp>
      <p:sp>
        <p:nvSpPr>
          <p:cNvPr id="253" name="Google Shape;253;p3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Performance charts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54" name="Google Shape;25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600" y="1706450"/>
            <a:ext cx="7865100" cy="321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YourKit</a:t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Company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First Version released on August 1, 2003.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Version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Current version 2013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Cost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Ranges from $500(single license) to $6,200(floating license for 5 machines)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Website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http://www.yourkit.com/download/</a:t>
            </a:r>
            <a:endParaRPr sz="20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53" name="Google Shape;53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725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Profiling(contd.)</a:t>
            </a:r>
            <a:endParaRPr/>
          </a:p>
        </p:txBody>
      </p:sp>
      <p:sp>
        <p:nvSpPr>
          <p:cNvPr id="261" name="Google Shape;261;p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Probes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62" name="Google Shape;26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275" y="1744750"/>
            <a:ext cx="7951449" cy="3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Profiling(contd.)</a:t>
            </a:r>
            <a:endParaRPr/>
          </a:p>
        </p:txBody>
      </p:sp>
      <p:sp>
        <p:nvSpPr>
          <p:cNvPr id="269" name="Google Shape;269;p3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Summary of the Profiling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70" name="Google Shape;27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775" y="1772175"/>
            <a:ext cx="8093027" cy="3153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6275" y="1685925"/>
            <a:ext cx="3352800" cy="177165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9"/>
          <p:cNvSpPr txBox="1"/>
          <p:nvPr/>
        </p:nvSpPr>
        <p:spPr>
          <a:xfrm>
            <a:off x="1043300" y="448625"/>
            <a:ext cx="6969300" cy="16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JProfiler</a:t>
            </a:r>
            <a:endParaRPr sz="60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0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JProfiler</a:t>
            </a:r>
            <a:endParaRPr/>
          </a:p>
        </p:txBody>
      </p:sp>
      <p:sp>
        <p:nvSpPr>
          <p:cNvPr id="283" name="Google Shape;283;p4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Company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First version released in 2002.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Version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Current version 8.0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Cost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$500(single license) to $2000(single floating license)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Website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http://www.ej-technologies.com/download/jprofiler/files</a:t>
            </a:r>
            <a:endParaRPr sz="20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JProfiling-Sampling</a:t>
            </a:r>
            <a:endParaRPr/>
          </a:p>
        </p:txBody>
      </p:sp>
      <p:sp>
        <p:nvSpPr>
          <p:cNvPr id="289" name="Google Shape;289;p4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2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JProfiling-CPU</a:t>
            </a:r>
            <a:endParaRPr/>
          </a:p>
        </p:txBody>
      </p:sp>
      <p:sp>
        <p:nvSpPr>
          <p:cNvPr id="296" name="Google Shape;296;p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JProfiling-CPU</a:t>
            </a:r>
            <a:endParaRPr/>
          </a:p>
        </p:txBody>
      </p:sp>
      <p:sp>
        <p:nvSpPr>
          <p:cNvPr id="303" name="Google Shape;303;p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4" name="Google Shape;30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599" cy="37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JProfiling-SQL</a:t>
            </a:r>
            <a:endParaRPr/>
          </a:p>
        </p:txBody>
      </p:sp>
      <p:sp>
        <p:nvSpPr>
          <p:cNvPr id="310" name="Google Shape;310;p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JProfiling-Memory</a:t>
            </a:r>
            <a:endParaRPr/>
          </a:p>
        </p:txBody>
      </p:sp>
      <p:sp>
        <p:nvSpPr>
          <p:cNvPr id="317" name="Google Shape;317;p4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solidFill>
                  <a:schemeClr val="dk1"/>
                </a:solidFill>
              </a:rPr>
              <a:t>Thanks!!</a:t>
            </a:r>
            <a:endParaRPr/>
          </a:p>
        </p:txBody>
      </p:sp>
      <p:sp>
        <p:nvSpPr>
          <p:cNvPr id="324" name="Google Shape;324;p4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Basic Features</a:t>
            </a:r>
            <a:endParaRPr/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Yourkit has tonnes of features, but I will concentrate on the features I have been concentrating on.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"/>
              <a:t>IDE Integration 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"/>
              <a:t>CPU Profiling</a:t>
            </a:r>
            <a:endParaRPr/>
          </a:p>
        </p:txBody>
      </p:sp>
      <p:pic>
        <p:nvPicPr>
          <p:cNvPr id="60" name="Google Shape;6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150" y="33477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IDE Integration</a:t>
            </a:r>
            <a:endParaRPr/>
          </a:p>
        </p:txBody>
      </p:sp>
      <p:sp>
        <p:nvSpPr>
          <p:cNvPr id="66" name="Google Shape;66;p1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Supports wide variety of IDE Integrations.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IDEs of our Interest are: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"/>
              <a:t>Eclipse(STS)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"/>
              <a:t>IntelliJ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"/>
              <a:t>NetBeans</a:t>
            </a:r>
            <a:endParaRPr/>
          </a:p>
        </p:txBody>
      </p:sp>
      <p:pic>
        <p:nvPicPr>
          <p:cNvPr id="67" name="Google Shape;6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38695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Integration</a:t>
            </a:r>
            <a:endParaRPr/>
          </a:p>
        </p:txBody>
      </p:sp>
      <p:sp>
        <p:nvSpPr>
          <p:cNvPr id="73" name="Google Shape;73;p13"/>
          <p:cNvSpPr txBox="1"/>
          <p:nvPr>
            <p:ph idx="1" type="body"/>
          </p:nvPr>
        </p:nvSpPr>
        <p:spPr>
          <a:xfrm>
            <a:off x="457200" y="1200150"/>
            <a:ext cx="76320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00150"/>
            <a:ext cx="7632000" cy="37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CPU Profiling</a:t>
            </a:r>
            <a:endParaRPr/>
          </a:p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CPU telemetry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Sampling and tracing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Java EE high-level statistics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CPU views: hot spots, method call tree and method list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"Callees list" view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CPU usage estimation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Ability to compare CPU snapshots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CPU Profiling(contd.)</a:t>
            </a:r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CPU Telemetry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875" y="1722525"/>
            <a:ext cx="7028824" cy="328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CPU Telemetry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Call tree</a:t>
            </a:r>
            <a:endParaRPr sz="2000"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325" y="1708225"/>
            <a:ext cx="7741350" cy="3217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39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